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3" r:id="rId23"/>
    <p:sldId id="278" r:id="rId24"/>
    <p:sldId id="279" r:id="rId25"/>
    <p:sldId id="280" r:id="rId26"/>
    <p:sldId id="282" r:id="rId27"/>
    <p:sldId id="284" r:id="rId28"/>
    <p:sldId id="286" r:id="rId29"/>
    <p:sldId id="287" r:id="rId30"/>
    <p:sldId id="288" r:id="rId31"/>
    <p:sldId id="291" r:id="rId32"/>
    <p:sldId id="292" r:id="rId33"/>
    <p:sldId id="293" r:id="rId34"/>
    <p:sldId id="294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4" r:id="rId43"/>
    <p:sldId id="305" r:id="rId44"/>
    <p:sldId id="307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01CB-237C-4A2E-8D6F-0403505823C1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109E9-01E6-4B16-9F67-37F0E8A2347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4126770-EA8D-4BFC-9561-109EF5594154}" type="datetimeFigureOut">
              <a:rPr lang="pl-PL" smtClean="0"/>
              <a:pPr/>
              <a:t>2014-11-07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D28B506-CA25-4FA4-AFE3-EAED9778416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wipe dir="r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zelno.pl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rek Marek\Desktop\Strzeln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547688"/>
            <a:ext cx="5000625" cy="57626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214313"/>
            <a:ext cx="9144000" cy="6357937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Burmistrz Strzelna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Rada Miejska w Strzelnie 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2010-2014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4348" y="1357298"/>
            <a:ext cx="7858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 smtClean="0">
                <a:solidFill>
                  <a:schemeClr val="bg1"/>
                </a:solidFill>
              </a:rPr>
              <a:t>INWESTYCJE</a:t>
            </a:r>
            <a:endParaRPr lang="pl-PL" sz="8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724400"/>
            <a:ext cx="8098247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Zakup autobusu szkolnego do przewozu dzieci i młodzieży niepełnosprawnej z Gminy Strzelno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00034" y="5388936"/>
            <a:ext cx="8026809" cy="1254774"/>
          </a:xfrm>
        </p:spPr>
        <p:txBody>
          <a:bodyPr>
            <a:norm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423 623.00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PFRON: 208 010.00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 Gminy Strzelno: 222 613.00 zł.</a:t>
            </a:r>
          </a:p>
          <a:p>
            <a:pPr algn="ctr"/>
            <a:endParaRPr lang="pl-PL" dirty="0"/>
          </a:p>
        </p:txBody>
      </p:sp>
      <p:pic>
        <p:nvPicPr>
          <p:cNvPr id="5" name="Symbol zastępczy obrazu 4" descr="autobus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Budowa kompleksu boisk sportowych w ramach programu </a:t>
            </a:r>
            <a:br>
              <a:rPr lang="pl-PL" dirty="0" smtClean="0"/>
            </a:br>
            <a:r>
              <a:rPr lang="pl-PL" dirty="0" smtClean="0"/>
              <a:t>„Moje Boisko Orlik 2012”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429264"/>
            <a:ext cx="8129606" cy="1214446"/>
          </a:xfrm>
        </p:spPr>
        <p:txBody>
          <a:bodyPr numCol="1">
            <a:normAutofit fontScale="25000" lnSpcReduction="20000"/>
          </a:bodyPr>
          <a:lstStyle/>
          <a:p>
            <a:pPr algn="ctr">
              <a:lnSpc>
                <a:spcPct val="120000"/>
              </a:lnSpc>
            </a:pPr>
            <a:r>
              <a:rPr lang="pl-PL" sz="6400" dirty="0" smtClean="0">
                <a:solidFill>
                  <a:schemeClr val="bg1"/>
                </a:solidFill>
              </a:rPr>
              <a:t>Kwota inwestycji: 1 100 930.99 zł.</a:t>
            </a:r>
          </a:p>
          <a:p>
            <a:pPr algn="ctr">
              <a:lnSpc>
                <a:spcPct val="120000"/>
              </a:lnSpc>
            </a:pPr>
            <a:r>
              <a:rPr lang="pl-PL" sz="6400" dirty="0" smtClean="0">
                <a:solidFill>
                  <a:schemeClr val="bg1"/>
                </a:solidFill>
              </a:rPr>
              <a:t>w tym:</a:t>
            </a:r>
          </a:p>
          <a:p>
            <a:pPr algn="ctr">
              <a:lnSpc>
                <a:spcPct val="120000"/>
              </a:lnSpc>
            </a:pPr>
            <a:r>
              <a:rPr lang="pl-PL" sz="6400" dirty="0" smtClean="0">
                <a:solidFill>
                  <a:schemeClr val="bg1"/>
                </a:solidFill>
              </a:rPr>
              <a:t>Środki z budżetu Państwa  - Ministerstwo Sportu i Turystyki: 333 000.00 zł.</a:t>
            </a:r>
          </a:p>
          <a:p>
            <a:pPr algn="ctr">
              <a:lnSpc>
                <a:spcPct val="120000"/>
              </a:lnSpc>
            </a:pPr>
            <a:r>
              <a:rPr lang="pl-PL" sz="6400" dirty="0" smtClean="0">
                <a:solidFill>
                  <a:schemeClr val="bg1"/>
                </a:solidFill>
              </a:rPr>
              <a:t>Dofinansowanie z UE: 333 000.00 zł.</a:t>
            </a:r>
          </a:p>
          <a:p>
            <a:pPr algn="ctr">
              <a:lnSpc>
                <a:spcPct val="120000"/>
              </a:lnSpc>
            </a:pPr>
            <a:r>
              <a:rPr lang="pl-PL" sz="6400" dirty="0" smtClean="0">
                <a:solidFill>
                  <a:schemeClr val="bg1"/>
                </a:solidFill>
              </a:rPr>
              <a:t>Budżet Gminy Strzelno : 434 930.99 zł.</a:t>
            </a:r>
          </a:p>
          <a:p>
            <a:pPr algn="ctr"/>
            <a:endParaRPr lang="pl-PL" dirty="0"/>
          </a:p>
        </p:txBody>
      </p:sp>
      <p:pic>
        <p:nvPicPr>
          <p:cNvPr id="5" name="Symbol zastępczy obrazu 4" descr="Orli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4724400"/>
            <a:ext cx="8241123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Budowa sieci wodociągowej </a:t>
            </a:r>
            <a:r>
              <a:rPr lang="pl-PL" dirty="0" err="1" smtClean="0"/>
              <a:t>Ciechrz</a:t>
            </a:r>
            <a:r>
              <a:rPr lang="pl-PL" dirty="0" smtClean="0"/>
              <a:t> – Rzadkwin wraz z wymianą istniejącej sieci wodociągowej z przyłączami w miejscowości Rzadkwin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85720" y="5388936"/>
            <a:ext cx="8241123" cy="1254774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 512 883.92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EFRROW: 307 088.00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205 795.92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ciechrz wodociąg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Przebudowa drogi w Ciencisku</a:t>
            </a:r>
            <a:endParaRPr lang="pl-PL" sz="2400" dirty="0"/>
          </a:p>
        </p:txBody>
      </p:sp>
      <p:pic>
        <p:nvPicPr>
          <p:cNvPr id="5" name="Symbol zastępczy obrazu 4" descr="DSCF70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/>
          <a:lstStyle/>
          <a:p>
            <a:pPr algn="ctr"/>
            <a:r>
              <a:rPr lang="pl-PL" sz="2400" dirty="0" smtClean="0"/>
              <a:t>Kwota inwestycji: 1 281 459,17 zł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724400"/>
            <a:ext cx="8098247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Odbudowa Placu zabaw dla dzieci przy Szkole Podstawowej w </a:t>
            </a:r>
            <a:r>
              <a:rPr lang="pl-PL" dirty="0" err="1" smtClean="0"/>
              <a:t>Ciechrzu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28596" y="5388936"/>
            <a:ext cx="8098247" cy="1254774"/>
          </a:xfrm>
        </p:spPr>
        <p:txBody>
          <a:bodyPr>
            <a:norm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27 975.46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15 794.67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12.180.79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Ciechrz plac zabaw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 smtClean="0"/>
              <a:t>Przebudowa drogi gminnej Strzelno – Łąkie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28596" y="5388936"/>
            <a:ext cx="8098247" cy="91225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Kwota inwestycji: 2 041 187,77 zł.</a:t>
            </a:r>
          </a:p>
          <a:p>
            <a:pPr algn="ctr"/>
            <a:r>
              <a:rPr lang="pl-PL" sz="1900" dirty="0" smtClean="0"/>
              <a:t>Złożono wniosek o dofinansowanie do Urzędu Marszałkowskiego</a:t>
            </a:r>
            <a:endParaRPr lang="pl-PL" sz="1900" dirty="0"/>
          </a:p>
        </p:txBody>
      </p:sp>
      <p:pic>
        <p:nvPicPr>
          <p:cNvPr id="5" name="Symbol zastępczy obrazu 4" descr="DSCF705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Nowa sala sensoryczna w SOSW w Strzelnie 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/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Koszt inwestycji: 31 352,58 zł</a:t>
            </a:r>
            <a:r>
              <a:rPr lang="pl-PL" sz="2400" dirty="0" smtClean="0"/>
              <a:t>.</a:t>
            </a:r>
          </a:p>
          <a:p>
            <a:pPr algn="ctr"/>
            <a:endParaRPr lang="pl-PL" dirty="0"/>
          </a:p>
        </p:txBody>
      </p:sp>
      <p:pic>
        <p:nvPicPr>
          <p:cNvPr id="5" name="Symbol zastępczy obrazu 4" descr="DSCF70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Budowa placu zabaw przy SOSW w Strzelnie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Koszt inwestycji: 30 986.16 zł.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DSCF703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85776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Przebudowa Poddasza na cele dydaktyczne w SOSW w Strzelnie.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388 510.45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240 446.23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 : 148 064.22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8" name="Symbol zastępczy obrazu 7" descr="DSCF70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643446"/>
            <a:ext cx="8169685" cy="745490"/>
          </a:xfrm>
        </p:spPr>
        <p:txBody>
          <a:bodyPr>
            <a:noAutofit/>
          </a:bodyPr>
          <a:lstStyle/>
          <a:p>
            <a:pPr algn="ctr"/>
            <a:r>
              <a:rPr lang="pl-PL" sz="1600" dirty="0" smtClean="0"/>
              <a:t>Termomodernizacja budynku Gimnazjum im. Jana Dałkowskiego w Strzelnie wraz z wymianą stolarki okiennej i drzwiowej oraz wymianą istniejącej instalacji centralnego ogrzewania.</a:t>
            </a:r>
            <a:endParaRPr lang="pl-PL" sz="1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254774"/>
          </a:xfrm>
        </p:spPr>
        <p:txBody>
          <a:bodyPr>
            <a:norm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793 334.27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555.439.01 zł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237 895.26 zł.</a:t>
            </a:r>
          </a:p>
          <a:p>
            <a:pPr algn="ctr"/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6" name="Symbol zastępczy obrazu 5" descr="DSCF704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57158" y="304800"/>
            <a:ext cx="8537898" cy="762000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Zakup terenowego ciężkiego samochodu ratowniczo – gaśniczego dla OSP w Strzelnie </a:t>
            </a:r>
            <a:endParaRPr lang="pl-PL" sz="280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>
          <a:xfrm>
            <a:off x="785786" y="1107560"/>
            <a:ext cx="8109270" cy="1392746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783 000.00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Pożyczka z </a:t>
            </a:r>
            <a:r>
              <a:rPr lang="pl-PL" sz="1800" dirty="0" err="1" smtClean="0">
                <a:solidFill>
                  <a:schemeClr val="bg1"/>
                </a:solidFill>
              </a:rPr>
              <a:t>WFOŚiGW</a:t>
            </a:r>
            <a:r>
              <a:rPr lang="pl-PL" sz="1800" dirty="0" smtClean="0">
                <a:solidFill>
                  <a:schemeClr val="bg1"/>
                </a:solidFill>
              </a:rPr>
              <a:t> : 400 000.00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Dotacja  z  KSRG: 233 000.00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Dotacja z ZG  ZOSP  RP: 150 000.00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4" name="Symbol zastępczy zawartości 3" descr="OSP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1700" y="2714620"/>
            <a:ext cx="5959963" cy="3473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Wyposażenie w pomoce naukowe Gimnazjum </a:t>
            </a:r>
            <a:br>
              <a:rPr lang="pl-PL" dirty="0" smtClean="0"/>
            </a:br>
            <a:r>
              <a:rPr lang="pl-PL" dirty="0" smtClean="0"/>
              <a:t>im. Jana Dałkowskiego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183336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76 793.82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49 915.98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26 877.84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wyposazeniegim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Stacji uzdatniania Wody w Strzelnie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469064"/>
          </a:xfrm>
        </p:spPr>
        <p:txBody>
          <a:bodyPr>
            <a:norm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2 372 136.71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1 541 888.86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830 247.85 zł.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Budowa Stacji Uzdatniania wody w Strzelni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Przebudowa drogi gminnej Łąkie – Jeziorki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Kwota inwestycji: 930 683,81 zł.</a:t>
            </a:r>
            <a:endParaRPr lang="pl-PL" sz="2400" dirty="0"/>
          </a:p>
        </p:txBody>
      </p:sp>
      <p:pic>
        <p:nvPicPr>
          <p:cNvPr id="5" name="Symbol zastępczy obrazu 4" descr="DSCF706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Budowa punktu selektywnego zbierania odpadów komunalnych wraz z niezbędną infrastrukturą w gminie Strzelno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336 942.00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 </a:t>
            </a:r>
            <a:r>
              <a:rPr lang="pl-PL" sz="1800" dirty="0" err="1" smtClean="0">
                <a:solidFill>
                  <a:schemeClr val="bg1"/>
                </a:solidFill>
              </a:rPr>
              <a:t>NFOŚiGW</a:t>
            </a:r>
            <a:r>
              <a:rPr lang="pl-PL" sz="1800" dirty="0" smtClean="0">
                <a:solidFill>
                  <a:schemeClr val="bg1"/>
                </a:solidFill>
              </a:rPr>
              <a:t>: 202 165.00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134 777.00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PSZOK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28" b="16028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Autofit/>
          </a:bodyPr>
          <a:lstStyle/>
          <a:p>
            <a:pPr algn="ctr"/>
            <a:r>
              <a:rPr lang="pl-PL" sz="1600" dirty="0" smtClean="0"/>
              <a:t>Remont i dostosowanie do odpowiednich standardów budynku Miejskiej Biblioteki Publicznej </a:t>
            </a:r>
            <a:br>
              <a:rPr lang="pl-PL" sz="1600" dirty="0" smtClean="0"/>
            </a:br>
            <a:r>
              <a:rPr lang="pl-PL" sz="1600" dirty="0" smtClean="0"/>
              <a:t>(w przygotowaniu przetarg na wykonawcę)</a:t>
            </a:r>
            <a:endParaRPr lang="pl-PL" sz="1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183336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1 235 970.53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517 377.76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718 592.77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bibliotek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741" b="474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Utworzenie Zakładu Aktywności Zawodowej w Przyjezierzu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183336"/>
          </a:xfrm>
        </p:spPr>
        <p:txBody>
          <a:bodyPr>
            <a:norm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Kwota inwestycji: 3 256 518.00 zł.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 całości środki PFRON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6" name="Symbol zastępczy obrazu 5" descr="DSC_02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741" b="474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4724400"/>
            <a:ext cx="8241123" cy="664536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Przebudowa ulic Zakrzewskiego i Prusa</a:t>
            </a:r>
            <a:endParaRPr lang="pl-PL" sz="24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85720" y="5388936"/>
            <a:ext cx="8241123" cy="912255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Kwota Inwestycji: 1 335 510,03 zł.</a:t>
            </a:r>
            <a:endParaRPr lang="pl-PL" sz="2800" dirty="0"/>
          </a:p>
        </p:txBody>
      </p:sp>
      <p:pic>
        <p:nvPicPr>
          <p:cNvPr id="5" name="Symbol zastępczy obrazu 4" descr="DSCF706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Autofit/>
          </a:bodyPr>
          <a:lstStyle/>
          <a:p>
            <a:pPr algn="ctr"/>
            <a:r>
              <a:rPr lang="pl-PL" sz="1600" dirty="0" smtClean="0"/>
              <a:t>Wymiana kraty do wstępnego oczyszczania ścieków na oczyszczalni ścieków w Strzelnie Klasztornym </a:t>
            </a:r>
            <a:br>
              <a:rPr lang="pl-PL" sz="1600" dirty="0" smtClean="0"/>
            </a:br>
            <a:r>
              <a:rPr lang="pl-PL" sz="1600" dirty="0" smtClean="0"/>
              <a:t>(umowa zostanie podpisana 3 listopada 2014 r.)</a:t>
            </a:r>
            <a:endParaRPr lang="pl-PL" sz="16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1469064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/>
              <a:t>Koszt inwestycji:198 545,52</a:t>
            </a:r>
          </a:p>
          <a:p>
            <a:pPr algn="ctr"/>
            <a:r>
              <a:rPr lang="pl-PL" sz="1600" dirty="0" smtClean="0"/>
              <a:t>W tym:</a:t>
            </a:r>
          </a:p>
          <a:p>
            <a:pPr algn="ctr"/>
            <a:r>
              <a:rPr lang="pl-PL" sz="1600" dirty="0" smtClean="0"/>
              <a:t>Dofinansowanie z UE: 117 338,00 zł.</a:t>
            </a:r>
          </a:p>
          <a:p>
            <a:pPr algn="ctr"/>
            <a:r>
              <a:rPr lang="pl-PL" sz="1600" dirty="0" smtClean="0"/>
              <a:t>Budżet </a:t>
            </a:r>
            <a:r>
              <a:rPr lang="pl-PL" sz="1600" dirty="0" smtClean="0"/>
              <a:t>Gminy Strzelno: </a:t>
            </a:r>
            <a:r>
              <a:rPr lang="pl-PL" sz="1600" dirty="0" smtClean="0"/>
              <a:t>81 207,52</a:t>
            </a:r>
            <a:r>
              <a:rPr lang="pl-PL" sz="1600" dirty="0" smtClean="0"/>
              <a:t> </a:t>
            </a:r>
            <a:r>
              <a:rPr lang="pl-PL" sz="1600" dirty="0" smtClean="0"/>
              <a:t>zł</a:t>
            </a:r>
            <a:r>
              <a:rPr lang="pl-PL" dirty="0" smtClean="0"/>
              <a:t>.</a:t>
            </a:r>
          </a:p>
          <a:p>
            <a:pPr algn="ctr"/>
            <a:endParaRPr lang="pl-PL" dirty="0"/>
          </a:p>
        </p:txBody>
      </p:sp>
      <p:pic>
        <p:nvPicPr>
          <p:cNvPr id="5" name="Symbol zastępczy obrazu 4" descr="oczyszczalni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107338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Łączny koszt inwestycji w latach 2010-2014 (III kwartał)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857364"/>
            <a:ext cx="7772400" cy="3643338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ŚRODKI WŁASNE:</a:t>
            </a:r>
          </a:p>
          <a:p>
            <a:pPr algn="ctr"/>
            <a:endParaRPr lang="pl-PL" sz="6600" dirty="0" smtClean="0"/>
          </a:p>
          <a:p>
            <a:pPr algn="ctr"/>
            <a:r>
              <a:rPr lang="pl-PL" sz="6600" dirty="0" smtClean="0"/>
              <a:t>6 448 195,67 zł.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1359134"/>
          </a:xfrm>
        </p:spPr>
        <p:txBody>
          <a:bodyPr/>
          <a:lstStyle/>
          <a:p>
            <a:pPr algn="ctr"/>
            <a:r>
              <a:rPr lang="pl-PL" dirty="0" smtClean="0"/>
              <a:t>Łączny koszt inwestycji w latach 2010-2014 (III kwartał)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1928802"/>
            <a:ext cx="7772400" cy="464347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Współudział środków zewnętrznych</a:t>
            </a:r>
          </a:p>
          <a:p>
            <a:pPr algn="ctr"/>
            <a:r>
              <a:rPr lang="pl-PL" sz="6600" dirty="0" smtClean="0"/>
              <a:t>14 235 484 zł.</a:t>
            </a:r>
          </a:p>
          <a:p>
            <a:pPr algn="ctr"/>
            <a:r>
              <a:rPr lang="pl-PL" sz="2800" dirty="0" smtClean="0"/>
              <a:t>W tym:</a:t>
            </a:r>
          </a:p>
          <a:p>
            <a:pPr algn="ctr"/>
            <a:r>
              <a:rPr lang="pl-PL" sz="2800" dirty="0" smtClean="0"/>
              <a:t>Środki Zewnętrzne: 10 </a:t>
            </a:r>
            <a:r>
              <a:rPr lang="pl-PL" sz="2800" dirty="0" smtClean="0"/>
              <a:t>083 294,63 </a:t>
            </a:r>
            <a:r>
              <a:rPr lang="pl-PL" sz="2800" dirty="0" smtClean="0"/>
              <a:t>zł</a:t>
            </a:r>
          </a:p>
          <a:p>
            <a:pPr algn="ctr"/>
            <a:r>
              <a:rPr lang="pl-PL" sz="2800" dirty="0" smtClean="0"/>
              <a:t>Budżet Gminy Strzelno: </a:t>
            </a:r>
            <a:r>
              <a:rPr lang="pl-PL" sz="2800" smtClean="0"/>
              <a:t>4 </a:t>
            </a:r>
            <a:r>
              <a:rPr lang="pl-PL" sz="2800" smtClean="0"/>
              <a:t>152 189,56 </a:t>
            </a:r>
            <a:r>
              <a:rPr lang="pl-PL" sz="2800" dirty="0" smtClean="0"/>
              <a:t>zł.</a:t>
            </a:r>
          </a:p>
          <a:p>
            <a:pPr algn="ctr"/>
            <a:endParaRPr lang="pl-PL" sz="66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4724400"/>
            <a:ext cx="8026809" cy="664536"/>
          </a:xfrm>
        </p:spPr>
        <p:txBody>
          <a:bodyPr>
            <a:normAutofit/>
          </a:bodyPr>
          <a:lstStyle/>
          <a:p>
            <a:pPr algn="ctr"/>
            <a:r>
              <a:rPr lang="pl-PL" sz="1600" dirty="0" smtClean="0"/>
              <a:t>Budowa wielofunkcyjnego boiska sportowego przy Szkole Podstawowej im. A.A. Michelsona w Strzelnie</a:t>
            </a:r>
            <a:endParaRPr lang="pl-PL" sz="1600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714348" y="5388936"/>
            <a:ext cx="7812495" cy="1254774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ea typeface="Calibri"/>
                <a:cs typeface="Times New Roman"/>
              </a:rPr>
              <a:t>Kwota inwestycji: 409 920.00 zł.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ea typeface="Calibri"/>
                <a:cs typeface="Times New Roman"/>
              </a:rPr>
              <a:t>w tym: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ea typeface="Calibri"/>
                <a:cs typeface="Times New Roman"/>
              </a:rPr>
              <a:t>Dofinansowanie z Ministerstwa Sportu i Turystyki: 200 000.00 zł.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l-PL" sz="1600" dirty="0" smtClean="0">
                <a:solidFill>
                  <a:schemeClr val="bg1"/>
                </a:solidFill>
                <a:ea typeface="Calibri"/>
                <a:cs typeface="Times New Roman"/>
              </a:rPr>
              <a:t>Budżet Gminy Strzelno: 209 920.00 zł.</a:t>
            </a:r>
          </a:p>
          <a:p>
            <a:pPr algn="ctr"/>
            <a:endParaRPr lang="pl-PL" dirty="0"/>
          </a:p>
        </p:txBody>
      </p:sp>
      <p:pic>
        <p:nvPicPr>
          <p:cNvPr id="4" name="Symbol zastępczy zawartości 3" descr="wielofunkcyjne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002076"/>
          </a:xfrm>
        </p:spPr>
        <p:txBody>
          <a:bodyPr/>
          <a:lstStyle/>
          <a:p>
            <a:pPr algn="ctr"/>
            <a:r>
              <a:rPr lang="pl-PL" dirty="0" smtClean="0"/>
              <a:t>Łączny koszt inwestycji</a:t>
            </a:r>
            <a:br>
              <a:rPr lang="pl-PL" dirty="0" smtClean="0"/>
            </a:br>
            <a:r>
              <a:rPr lang="pl-PL" dirty="0" smtClean="0"/>
              <a:t>lata 2010-2014 (</a:t>
            </a:r>
            <a:r>
              <a:rPr lang="pl-PL" dirty="0" err="1" smtClean="0"/>
              <a:t>IIIkwartał</a:t>
            </a:r>
            <a:r>
              <a:rPr lang="pl-PL" dirty="0" smtClean="0"/>
              <a:t>) 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000240"/>
            <a:ext cx="7772400" cy="3500462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20 683 679, 86 zł. </a:t>
            </a:r>
          </a:p>
          <a:p>
            <a:pPr algn="ctr"/>
            <a:endParaRPr lang="pl-PL" sz="6600" dirty="0" smtClean="0"/>
          </a:p>
          <a:p>
            <a:pPr algn="ctr"/>
            <a:r>
              <a:rPr lang="pl-PL" sz="6600" dirty="0" smtClean="0">
                <a:sym typeface="Wingdings" pitchFamily="2" charset="2"/>
              </a:rPr>
              <a:t></a:t>
            </a:r>
            <a:endParaRPr lang="pl-PL" sz="66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pic>
        <p:nvPicPr>
          <p:cNvPr id="4" name="Symbol zastępczy zawartości 3" descr="przewodniczac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021" y="1646238"/>
            <a:ext cx="6805958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pic>
        <p:nvPicPr>
          <p:cNvPr id="4" name="Symbol zastępczy zawartości 3" descr="6aa4a0b1bcf4635bgen_ho_bi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250" y="1942306"/>
            <a:ext cx="5905500" cy="393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pic>
        <p:nvPicPr>
          <p:cNvPr id="4" name="Symbol zastępczy zawartości 3" descr="20111202-01-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46238"/>
            <a:ext cx="6788943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 </a:t>
            </a:r>
            <a:endParaRPr lang="pl-PL" dirty="0"/>
          </a:p>
        </p:txBody>
      </p:sp>
      <p:pic>
        <p:nvPicPr>
          <p:cNvPr id="5" name="Symbol zastępczy zawartości 4" descr="Wielofunkcyjne3.php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643182"/>
            <a:ext cx="4038600" cy="2608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ymbol zastępczy zawartości 5" descr="a0d17502fe2787fbgen_dw_big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643182"/>
            <a:ext cx="4038600" cy="261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dirty="0" smtClean="0"/>
              <a:t>M. Harasimowicz - </a:t>
            </a:r>
            <a:r>
              <a:rPr lang="pl-PL" sz="1800" dirty="0" err="1" smtClean="0"/>
              <a:t>zawodniak</a:t>
            </a:r>
            <a:endParaRPr lang="pl-PL" sz="180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sz="1800" dirty="0" smtClean="0"/>
              <a:t>Jan Szarek</a:t>
            </a:r>
            <a:endParaRPr lang="pl-PL" sz="1800" dirty="0"/>
          </a:p>
        </p:txBody>
      </p:sp>
      <p:pic>
        <p:nvPicPr>
          <p:cNvPr id="7" name="Symbol zastępczy zawartości 6" descr="harasimowicz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818011"/>
            <a:ext cx="4040188" cy="30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szarek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8965" y="2362201"/>
            <a:ext cx="3933895" cy="3495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Piotr Cieślik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Piotr Dubicki</a:t>
            </a:r>
            <a:endParaRPr lang="pl-PL" dirty="0"/>
          </a:p>
        </p:txBody>
      </p:sp>
      <p:pic>
        <p:nvPicPr>
          <p:cNvPr id="7" name="Symbol zastępczy zawartości 6" descr="cieślik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42911" y="2580365"/>
            <a:ext cx="3319240" cy="3491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ff08c5a7a83870ff862204a95cac3120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57489" y="2714620"/>
            <a:ext cx="4429312" cy="3429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Henryk Filipczak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Ryszard Kotliński</a:t>
            </a:r>
            <a:endParaRPr lang="pl-PL" dirty="0"/>
          </a:p>
        </p:txBody>
      </p:sp>
      <p:pic>
        <p:nvPicPr>
          <p:cNvPr id="7" name="Symbol zastępczy zawartości 6" descr="Flipczak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49763" y="2500306"/>
            <a:ext cx="334835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kotliński_cr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57752" y="2500306"/>
            <a:ext cx="3465059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Zofia Krukowska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Marian Mikołajczak</a:t>
            </a:r>
            <a:endParaRPr lang="pl-PL" dirty="0"/>
          </a:p>
        </p:txBody>
      </p:sp>
      <p:pic>
        <p:nvPicPr>
          <p:cNvPr id="7" name="Symbol zastępczy zawartości 6" descr="krukowska_cr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1000100" y="2548236"/>
            <a:ext cx="2928957" cy="3799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mikołajczak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4876" y="2688164"/>
            <a:ext cx="3643338" cy="354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Stanisław Popielewski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Irena Pułkownik</a:t>
            </a:r>
            <a:endParaRPr lang="pl-PL" dirty="0"/>
          </a:p>
        </p:txBody>
      </p:sp>
      <p:pic>
        <p:nvPicPr>
          <p:cNvPr id="7" name="Symbol zastępczy zawartości 6" descr="popielewski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37211" y="2571744"/>
            <a:ext cx="3879545" cy="3714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pułkownik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00628" y="2545045"/>
            <a:ext cx="3214710" cy="370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847740"/>
          </a:xfrm>
        </p:spPr>
        <p:txBody>
          <a:bodyPr>
            <a:noAutofit/>
          </a:bodyPr>
          <a:lstStyle/>
          <a:p>
            <a:pPr algn="ctr"/>
            <a:r>
              <a:rPr lang="pl-PL" sz="1500" dirty="0" smtClean="0"/>
              <a:t>Adaptacja Sali widowiskowej Miejsko – Gminnego Ośrodka Kultury Rekreacji na pomieszczenia Miejsko Gminnego Ośrodka Pomocy Społecznej oraz zakup niezbędnego wyposażenia w celu poprawy jakości świadczonych usług</a:t>
            </a:r>
            <a:endParaRPr lang="pl-PL" sz="1500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type="body" sz="half" idx="2"/>
          </p:nvPr>
        </p:nvSpPr>
        <p:spPr>
          <a:xfrm>
            <a:off x="357158" y="5572140"/>
            <a:ext cx="8169685" cy="128586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pl-PL" sz="1800" dirty="0" smtClean="0">
                <a:solidFill>
                  <a:schemeClr val="bg1"/>
                </a:solidFill>
                <a:ea typeface="Calibri"/>
                <a:cs typeface="Times New Roman"/>
              </a:rPr>
              <a:t>Kwota inwestycji: 294 859,61 zł.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pl-PL" sz="1800" dirty="0" smtClean="0">
                <a:solidFill>
                  <a:schemeClr val="bg1"/>
                </a:solidFill>
                <a:ea typeface="Calibri"/>
                <a:cs typeface="Times New Roman"/>
              </a:rPr>
              <a:t>w tym:</a:t>
            </a:r>
          </a:p>
          <a:p>
            <a:pPr algn="ctr">
              <a:lnSpc>
                <a:spcPct val="115000"/>
              </a:lnSpc>
              <a:buNone/>
            </a:pPr>
            <a:r>
              <a:rPr lang="pl-PL" sz="1800" dirty="0" smtClean="0">
                <a:solidFill>
                  <a:schemeClr val="bg1"/>
                </a:solidFill>
                <a:ea typeface="Calibri"/>
                <a:cs typeface="Times New Roman"/>
              </a:rPr>
              <a:t>Dofinansowanie z UE: 191 658.74 zł.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pl-PL" sz="1800" dirty="0" smtClean="0">
                <a:solidFill>
                  <a:schemeClr val="bg1"/>
                </a:solidFill>
                <a:ea typeface="Calibri"/>
                <a:cs typeface="Times New Roman"/>
              </a:rPr>
              <a:t>Budżet Gminy Strzelno: 103 200.86 zł.</a:t>
            </a:r>
          </a:p>
          <a:p>
            <a:endParaRPr lang="pl-PL" dirty="0"/>
          </a:p>
        </p:txBody>
      </p:sp>
      <p:pic>
        <p:nvPicPr>
          <p:cNvPr id="4" name="Symbol zastępczy zawartości 3" descr="DSCF704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617" b="4617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Dorota </a:t>
            </a:r>
            <a:r>
              <a:rPr lang="pl-PL" dirty="0" err="1" smtClean="0"/>
              <a:t>Repulak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smtClean="0"/>
              <a:t>Ryszard </a:t>
            </a:r>
            <a:r>
              <a:rPr lang="pl-PL" dirty="0" err="1" smtClean="0"/>
              <a:t>Saja</a:t>
            </a:r>
            <a:endParaRPr lang="pl-PL" dirty="0"/>
          </a:p>
        </p:txBody>
      </p:sp>
      <p:pic>
        <p:nvPicPr>
          <p:cNvPr id="7" name="Symbol zastępczy zawartości 6" descr="repulak_cr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07244" y="2472531"/>
            <a:ext cx="3340100" cy="372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saja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4942" y="2504566"/>
            <a:ext cx="285752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Rada Miejska w Strzelnie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dirty="0" smtClean="0"/>
              <a:t>Henryk Trawiński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pl-PL" dirty="0" err="1" smtClean="0"/>
              <a:t>bartłomiej</a:t>
            </a:r>
            <a:r>
              <a:rPr lang="pl-PL" dirty="0" smtClean="0"/>
              <a:t> </a:t>
            </a:r>
            <a:r>
              <a:rPr lang="pl-PL" dirty="0" err="1" smtClean="0"/>
              <a:t>zbytniwski</a:t>
            </a:r>
            <a:endParaRPr lang="pl-PL" dirty="0"/>
          </a:p>
        </p:txBody>
      </p:sp>
      <p:pic>
        <p:nvPicPr>
          <p:cNvPr id="7" name="Symbol zastępczy zawartości 6" descr="trawiński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57224" y="2512792"/>
            <a:ext cx="3071834" cy="3851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7" descr="zbytniewski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26839" y="2547844"/>
            <a:ext cx="2945623" cy="373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Przewodniczący Rady Miejskiej</a:t>
            </a:r>
            <a:br>
              <a:rPr lang="pl-PL" dirty="0" smtClean="0"/>
            </a:br>
            <a:r>
              <a:rPr lang="pl-PL" dirty="0" smtClean="0"/>
              <a:t>Piotr </a:t>
            </a:r>
            <a:r>
              <a:rPr lang="pl-PL" dirty="0" err="1" smtClean="0"/>
              <a:t>Pieszak</a:t>
            </a:r>
            <a:endParaRPr lang="pl-PL" dirty="0"/>
          </a:p>
        </p:txBody>
      </p:sp>
      <p:pic>
        <p:nvPicPr>
          <p:cNvPr id="4" name="Symbol zastępczy zawartości 3" descr="Piesza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117" y="1646238"/>
            <a:ext cx="4433766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Burmistrz Strzelna </a:t>
            </a:r>
            <a:br>
              <a:rPr lang="pl-PL" dirty="0" smtClean="0"/>
            </a:br>
            <a:r>
              <a:rPr lang="pl-PL" dirty="0" smtClean="0"/>
              <a:t>Ewaryst Matczak</a:t>
            </a:r>
            <a:endParaRPr lang="pl-PL" dirty="0"/>
          </a:p>
        </p:txBody>
      </p:sp>
      <p:pic>
        <p:nvPicPr>
          <p:cNvPr id="4" name="Symbol zastępczy zawartości 3" descr="gór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8250" y="1685131"/>
            <a:ext cx="6667500" cy="444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Dziękuję za uwagę!</a:t>
            </a:r>
            <a:br>
              <a:rPr lang="pl-PL" dirty="0" smtClean="0"/>
            </a:br>
            <a:r>
              <a:rPr lang="pl-PL" dirty="0" smtClean="0"/>
              <a:t>Życzę wszystkim powodzenia w wyborach </a:t>
            </a:r>
            <a:br>
              <a:rPr lang="pl-PL" dirty="0" smtClean="0"/>
            </a:br>
            <a:r>
              <a:rPr lang="pl-PL" dirty="0" smtClean="0"/>
              <a:t>16 listopada 2014 r.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2"/>
            <a:ext cx="7772400" cy="3141683"/>
          </a:xfrm>
        </p:spPr>
        <p:txBody>
          <a:bodyPr/>
          <a:lstStyle/>
          <a:p>
            <a:pPr algn="l"/>
            <a:endParaRPr lang="pl-PL" dirty="0" smtClean="0"/>
          </a:p>
          <a:p>
            <a:pPr algn="l"/>
            <a:endParaRPr lang="pl-PL" dirty="0" smtClean="0"/>
          </a:p>
          <a:p>
            <a:pPr algn="l"/>
            <a:endParaRPr lang="pl-PL" dirty="0" smtClean="0"/>
          </a:p>
          <a:p>
            <a:pPr algn="l"/>
            <a:endParaRPr lang="pl-PL" dirty="0" smtClean="0"/>
          </a:p>
          <a:p>
            <a:pPr algn="l"/>
            <a:r>
              <a:rPr lang="pl-PL" dirty="0" smtClean="0"/>
              <a:t>Zdjęcia, źródło:</a:t>
            </a:r>
          </a:p>
          <a:p>
            <a:pPr algn="l">
              <a:buFontTx/>
              <a:buChar char="-"/>
            </a:pPr>
            <a:r>
              <a:rPr lang="pl-PL" dirty="0" smtClean="0"/>
              <a:t>- </a:t>
            </a:r>
            <a:r>
              <a:rPr lang="pl-PL" dirty="0" err="1" smtClean="0"/>
              <a:t>pałukitv.pl</a:t>
            </a:r>
            <a:r>
              <a:rPr lang="pl-PL" dirty="0" smtClean="0"/>
              <a:t>,</a:t>
            </a:r>
          </a:p>
          <a:p>
            <a:pPr algn="l">
              <a:buFontTx/>
              <a:buChar char="-"/>
            </a:pPr>
            <a:r>
              <a:rPr lang="pl-PL" dirty="0" smtClean="0"/>
              <a:t>- </a:t>
            </a:r>
            <a:r>
              <a:rPr lang="pl-PL" dirty="0" err="1" smtClean="0"/>
              <a:t>pomorska.pl</a:t>
            </a:r>
            <a:r>
              <a:rPr lang="pl-PL" dirty="0" smtClean="0"/>
              <a:t>,</a:t>
            </a:r>
          </a:p>
          <a:p>
            <a:pPr algn="l">
              <a:buFontTx/>
              <a:buChar char="-"/>
            </a:pPr>
            <a:r>
              <a:rPr lang="pl-PL" dirty="0" smtClean="0"/>
              <a:t>- </a:t>
            </a:r>
            <a:r>
              <a:rPr lang="pl-PL" dirty="0" err="1" smtClean="0">
                <a:hlinkClick r:id="rId2"/>
              </a:rPr>
              <a:t>www.strzelno.pl</a:t>
            </a:r>
            <a:r>
              <a:rPr lang="pl-PL" dirty="0" smtClean="0"/>
              <a:t>,</a:t>
            </a:r>
          </a:p>
          <a:p>
            <a:pPr algn="l">
              <a:buFontTx/>
              <a:buChar char="-"/>
            </a:pPr>
            <a:r>
              <a:rPr lang="pl-PL" dirty="0" smtClean="0"/>
              <a:t>- cmg24.pl.</a:t>
            </a:r>
            <a:endParaRPr lang="pl-PL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724400"/>
            <a:ext cx="8098247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800" dirty="0" smtClean="0"/>
              <a:t>Zakup tablic interaktywnych dla oddziałów od I do III szkół podstawowych </a:t>
            </a:r>
            <a:br>
              <a:rPr lang="pl-PL" sz="1800" dirty="0" smtClean="0"/>
            </a:br>
            <a:r>
              <a:rPr lang="pl-PL" sz="1800" dirty="0" smtClean="0"/>
              <a:t>(oraz narzędzia potrzebne do ich obsługi</a:t>
            </a:r>
            <a:r>
              <a:rPr lang="pl-PL" sz="1200" dirty="0" smtClean="0"/>
              <a:t>)</a:t>
            </a:r>
            <a:endParaRPr lang="pl-PL" sz="1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type="body" sz="half" idx="2"/>
          </p:nvPr>
        </p:nvSpPr>
        <p:spPr>
          <a:xfrm>
            <a:off x="428596" y="5388936"/>
            <a:ext cx="8098247" cy="125477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900" dirty="0" smtClean="0"/>
              <a:t>Kwota inwestycji: 107 343.36 zł.</a:t>
            </a:r>
          </a:p>
          <a:p>
            <a:pPr algn="ctr">
              <a:buNone/>
            </a:pPr>
            <a:r>
              <a:rPr lang="pl-PL" sz="1900" dirty="0" smtClean="0"/>
              <a:t>w tym:</a:t>
            </a:r>
          </a:p>
          <a:p>
            <a:pPr algn="ctr">
              <a:buNone/>
            </a:pPr>
            <a:r>
              <a:rPr lang="pl-PL" sz="1900" dirty="0" smtClean="0"/>
              <a:t>Dofinansowanie z UE: 80 507.52 zł.</a:t>
            </a:r>
          </a:p>
          <a:p>
            <a:pPr algn="ctr">
              <a:buNone/>
            </a:pPr>
            <a:r>
              <a:rPr lang="pl-PL" sz="1900" dirty="0" smtClean="0"/>
              <a:t>Budżet Gminy Strzelno: 26 835.52 zł.</a:t>
            </a:r>
          </a:p>
          <a:p>
            <a:endParaRPr lang="pl-PL" dirty="0"/>
          </a:p>
        </p:txBody>
      </p:sp>
      <p:pic>
        <p:nvPicPr>
          <p:cNvPr id="5" name="Symbol zastępczy zawartości 4" descr="Tablice interaktywne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 smtClean="0"/>
              <a:t>Budowa świetlicy wiejskiej w Górkach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/>
              <a:t>Kwota inwestycji: 405 663.77 zł.</a:t>
            </a:r>
          </a:p>
          <a:p>
            <a:pPr algn="ctr"/>
            <a:r>
              <a:rPr lang="pl-PL" sz="1800" dirty="0" smtClean="0"/>
              <a:t>w tym:</a:t>
            </a:r>
          </a:p>
          <a:p>
            <a:pPr algn="ctr"/>
            <a:r>
              <a:rPr lang="pl-PL" sz="1800" dirty="0" smtClean="0"/>
              <a:t>Dofinansowanie z UE: 247 368.00 zł.</a:t>
            </a:r>
          </a:p>
          <a:p>
            <a:pPr algn="ctr"/>
            <a:r>
              <a:rPr lang="pl-PL" sz="1800" dirty="0" smtClean="0"/>
              <a:t>Budżet Gminy Strzelno: 158 295.77 zł.</a:t>
            </a:r>
            <a:endParaRPr lang="pl-PL" sz="1800" dirty="0"/>
          </a:p>
        </p:txBody>
      </p:sp>
      <p:pic>
        <p:nvPicPr>
          <p:cNvPr id="5" name="Symbol zastępczy obrazu 4" descr="Budowa świetlicy wiejskiej w Górkach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741" b="474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200" dirty="0" smtClean="0"/>
              <a:t>Wyposażenie świetlicy wiejskiej w Młynach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27 930.15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18 165.94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9 764.21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młyny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6071" b="16071"/>
          <a:stretch>
            <a:fillRect/>
          </a:stretch>
        </p:blipFill>
        <p:spPr/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4724400"/>
            <a:ext cx="8169685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Remont budynku byłego kina Kujawianka obecnie </a:t>
            </a:r>
            <a:br>
              <a:rPr lang="pl-PL" dirty="0" smtClean="0"/>
            </a:br>
            <a:r>
              <a:rPr lang="pl-PL" dirty="0" smtClean="0"/>
              <a:t>Miejsko – Gminnego Ośrodka Kultury i Rekreacji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357158" y="5388936"/>
            <a:ext cx="8169685" cy="912255"/>
          </a:xfrm>
        </p:spPr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Kwota inwestycji: 1 327 992.74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Dofinansowanie z UE: 844 612.92 zł.</a:t>
            </a:r>
          </a:p>
          <a:p>
            <a:pPr algn="ctr"/>
            <a:r>
              <a:rPr lang="pl-PL" sz="1800" dirty="0" smtClean="0">
                <a:solidFill>
                  <a:schemeClr val="bg1"/>
                </a:solidFill>
              </a:rPr>
              <a:t>Budżet Gminy Strzelno: 483 379.82 zł.</a:t>
            </a: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6" name="Symbol zastępczy obrazu 5" descr="kujawiank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xfrm>
            <a:off x="428596" y="142852"/>
            <a:ext cx="8534400" cy="4643470"/>
          </a:xfr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724400"/>
            <a:ext cx="8098247" cy="6645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 smtClean="0"/>
              <a:t>Termomodernizacja budynku Przedszkola Nr 2 w Strzelnie.</a:t>
            </a:r>
            <a:endParaRPr lang="pl-PL" sz="28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500034" y="5388936"/>
            <a:ext cx="8026809" cy="1254774"/>
          </a:xfrm>
        </p:spPr>
        <p:txBody>
          <a:bodyPr>
            <a:noAutofit/>
          </a:bodyPr>
          <a:lstStyle/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Kwota inwestycji: 304 610.22 zł.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w tym: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Pożyczka z </a:t>
            </a:r>
            <a:r>
              <a:rPr lang="pl-PL" sz="2000" dirty="0" err="1" smtClean="0">
                <a:solidFill>
                  <a:schemeClr val="bg1"/>
                </a:solidFill>
              </a:rPr>
              <a:t>WFOŚiG</a:t>
            </a:r>
            <a:r>
              <a:rPr lang="pl-PL" sz="2000" dirty="0" smtClean="0">
                <a:solidFill>
                  <a:schemeClr val="bg1"/>
                </a:solidFill>
              </a:rPr>
              <a:t> : 165 000.00 zł.</a:t>
            </a:r>
          </a:p>
          <a:p>
            <a:pPr algn="ctr"/>
            <a:r>
              <a:rPr lang="pl-PL" sz="2000" dirty="0" smtClean="0">
                <a:solidFill>
                  <a:schemeClr val="bg1"/>
                </a:solidFill>
              </a:rPr>
              <a:t>Budżet Gminy Strzelno : 139 610.22 zł.</a:t>
            </a:r>
            <a:endParaRPr lang="pl-PL" sz="2000" dirty="0">
              <a:solidFill>
                <a:schemeClr val="bg1"/>
              </a:solidFill>
            </a:endParaRPr>
          </a:p>
        </p:txBody>
      </p:sp>
      <p:pic>
        <p:nvPicPr>
          <p:cNvPr id="5" name="Symbol zastępczy obrazu 4" descr="przedszkolenr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71" b="16071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269</TotalTime>
  <Words>805</Words>
  <Application>Microsoft Office PowerPoint</Application>
  <PresentationFormat>Pokaz na ekranie (4:3)</PresentationFormat>
  <Paragraphs>166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Odlewnia metali</vt:lpstr>
      <vt:lpstr>Burmistrz Strzelna Rada Miejska w Strzelnie  2010-2014</vt:lpstr>
      <vt:lpstr>Zakup terenowego ciężkiego samochodu ratowniczo – gaśniczego dla OSP w Strzelnie </vt:lpstr>
      <vt:lpstr>Budowa wielofunkcyjnego boiska sportowego przy Szkole Podstawowej im. A.A. Michelsona w Strzelnie</vt:lpstr>
      <vt:lpstr>Adaptacja Sali widowiskowej Miejsko – Gminnego Ośrodka Kultury Rekreacji na pomieszczenia Miejsko Gminnego Ośrodka Pomocy Społecznej oraz zakup niezbędnego wyposażenia w celu poprawy jakości świadczonych usług</vt:lpstr>
      <vt:lpstr>Zakup tablic interaktywnych dla oddziałów od I do III szkół podstawowych  (oraz narzędzia potrzebne do ich obsługi)</vt:lpstr>
      <vt:lpstr>Budowa świetlicy wiejskiej w Górkach </vt:lpstr>
      <vt:lpstr>Wyposażenie świetlicy wiejskiej w Młynach </vt:lpstr>
      <vt:lpstr>Remont budynku byłego kina Kujawianka obecnie  Miejsko – Gminnego Ośrodka Kultury i Rekreacji</vt:lpstr>
      <vt:lpstr>Termomodernizacja budynku Przedszkola Nr 2 w Strzelnie.</vt:lpstr>
      <vt:lpstr>Zakup autobusu szkolnego do przewozu dzieci i młodzieży niepełnosprawnej z Gminy Strzelno</vt:lpstr>
      <vt:lpstr>Budowa kompleksu boisk sportowych w ramach programu  „Moje Boisko Orlik 2012”</vt:lpstr>
      <vt:lpstr>Budowa sieci wodociągowej Ciechrz – Rzadkwin wraz z wymianą istniejącej sieci wodociągowej z przyłączami w miejscowości Rzadkwin</vt:lpstr>
      <vt:lpstr>Przebudowa drogi w Ciencisku</vt:lpstr>
      <vt:lpstr>Odbudowa Placu zabaw dla dzieci przy Szkole Podstawowej w Ciechrzu</vt:lpstr>
      <vt:lpstr>Przebudowa drogi gminnej Strzelno – Łąkie </vt:lpstr>
      <vt:lpstr>Nowa sala sensoryczna w SOSW w Strzelnie </vt:lpstr>
      <vt:lpstr>Budowa placu zabaw przy SOSW w Strzelnie</vt:lpstr>
      <vt:lpstr> Przebudowa Poddasza na cele dydaktyczne w SOSW w Strzelnie. </vt:lpstr>
      <vt:lpstr>Termomodernizacja budynku Gimnazjum im. Jana Dałkowskiego w Strzelnie wraz z wymianą stolarki okiennej i drzwiowej oraz wymianą istniejącej instalacji centralnego ogrzewania.</vt:lpstr>
      <vt:lpstr>Wyposażenie w pomoce naukowe Gimnazjum  im. Jana Dałkowskiego w Strzelnie</vt:lpstr>
      <vt:lpstr>Budowa Stacji uzdatniania Wody w Strzelnie</vt:lpstr>
      <vt:lpstr>Przebudowa drogi gminnej Łąkie – Jeziorki</vt:lpstr>
      <vt:lpstr>Budowa punktu selektywnego zbierania odpadów komunalnych wraz z niezbędną infrastrukturą w gminie Strzelno </vt:lpstr>
      <vt:lpstr>Remont i dostosowanie do odpowiednich standardów budynku Miejskiej Biblioteki Publicznej  (w przygotowaniu przetarg na wykonawcę)</vt:lpstr>
      <vt:lpstr>Utworzenie Zakładu Aktywności Zawodowej w Przyjezierzu</vt:lpstr>
      <vt:lpstr>Przebudowa ulic Zakrzewskiego i Prusa</vt:lpstr>
      <vt:lpstr>Wymiana kraty do wstępnego oczyszczania ścieków na oczyszczalni ścieków w Strzelnie Klasztornym  (umowa zostanie podpisana 3 listopada 2014 r.)</vt:lpstr>
      <vt:lpstr>Łączny koszt inwestycji w latach 2010-2014 (III kwartał)</vt:lpstr>
      <vt:lpstr>Łączny koszt inwestycji w latach 2010-2014 (III kwartał)</vt:lpstr>
      <vt:lpstr>Łączny koszt inwestycji lata 2010-2014 (IIIkwartał)  </vt:lpstr>
      <vt:lpstr>Rada Miejska w Strzelnie</vt:lpstr>
      <vt:lpstr>Rada Miejska w Strzelnie</vt:lpstr>
      <vt:lpstr>Rada Miejska w Strzelnie</vt:lpstr>
      <vt:lpstr>Rada Miejska w Strzelnie </vt:lpstr>
      <vt:lpstr>Rada Miejska w Strzelnie</vt:lpstr>
      <vt:lpstr>Rada Miejska w Strzelnie</vt:lpstr>
      <vt:lpstr>Rada Miejska w Strzelnie</vt:lpstr>
      <vt:lpstr>Rada Miejska w Strzelnie</vt:lpstr>
      <vt:lpstr>Rada Miejska w Strzelnie</vt:lpstr>
      <vt:lpstr>Rada Miejska w Strzelnie</vt:lpstr>
      <vt:lpstr>Rada Miejska w Strzelnie</vt:lpstr>
      <vt:lpstr>Przewodniczący Rady Miejskiej Piotr Pieszak</vt:lpstr>
      <vt:lpstr>Burmistrz Strzelna  Ewaryst Matczak</vt:lpstr>
      <vt:lpstr>Dziękuję za uwagę! Życzę wszystkim powodzenia w wyborach  16 listopada 2014 r.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 mistrz Strzelna Rada Miejska w Strzelnie  2010-2014</dc:title>
  <dc:creator>Jarek Marek</dc:creator>
  <cp:lastModifiedBy>Jarek Marek</cp:lastModifiedBy>
  <cp:revision>67</cp:revision>
  <dcterms:created xsi:type="dcterms:W3CDTF">2014-10-27T19:24:42Z</dcterms:created>
  <dcterms:modified xsi:type="dcterms:W3CDTF">2014-11-07T07:21:42Z</dcterms:modified>
</cp:coreProperties>
</file>